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4.xml" ContentType="application/vnd.openxmlformats-officedocument.presentationml.comment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3" r:id="rId13"/>
    <p:sldId id="265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4" clrIdx="0">
    <p:extLst>
      <p:ext uri="{19B8F6BF-5375-455C-9EA6-DF929625EA0E}">
        <p15:presenceInfo xmlns:p15="http://schemas.microsoft.com/office/powerpoint/2012/main" userId="cb32f10d8ba50b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84" autoAdjust="0"/>
  </p:normalViewPr>
  <p:slideViewPr>
    <p:cSldViewPr>
      <p:cViewPr varScale="1">
        <p:scale>
          <a:sx n="106" d="100"/>
          <a:sy n="106" d="100"/>
        </p:scale>
        <p:origin x="8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07-417F-9C72-AE0C13D04F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07-417F-9C72-AE0C13D04F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162240"/>
        <c:axId val="23176320"/>
        <c:axId val="0"/>
      </c:bar3DChart>
      <c:catAx>
        <c:axId val="23162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76320"/>
        <c:crosses val="autoZero"/>
        <c:auto val="1"/>
        <c:lblAlgn val="ctr"/>
        <c:lblOffset val="100"/>
        <c:noMultiLvlLbl val="0"/>
      </c:catAx>
      <c:valAx>
        <c:axId val="2317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62240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AFF-4F1F-BF6C-B71012219DC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FF-4F1F-BF6C-B71012219DC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AFF-4F1F-BF6C-B71012219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176064"/>
        <c:axId val="57177984"/>
      </c:lineChart>
      <c:catAx>
        <c:axId val="571760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7177984"/>
        <c:crosses val="autoZero"/>
        <c:auto val="1"/>
        <c:lblAlgn val="ctr"/>
        <c:lblOffset val="100"/>
        <c:noMultiLvlLbl val="0"/>
      </c:catAx>
      <c:valAx>
        <c:axId val="5717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5717606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2:44:28.319" idx="4">
    <p:pos x="10" y="10"/>
    <p:text>Review complete!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2:38:11.563" idx="1">
    <p:pos x="2233" y="1718"/>
    <p:text>Will people know what this is? Could provide additional info in speaker notes.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2:38:37.619" idx="2">
    <p:pos x="6018" y="1008"/>
    <p:text>This image doesn't seem relevant to the slide subject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2:39:00.622" idx="3">
    <p:pos x="6207" y="720"/>
    <p:text>Please use a design that fits on the slide better.</p:text>
    <p:extLst>
      <p:ext uri="{C676402C-5697-4E1C-873F-D02D1690AC5C}">
        <p15:threadingInfo xmlns:p15="http://schemas.microsoft.com/office/powerpoint/2012/main" timeZoneBias="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/>
            <a:t>Clouds</a:t>
          </a:r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/>
            <a:t>Condensation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Precipitation</a:t>
          </a:r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/>
            <a:t>Runoff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Percolation</a:t>
          </a:r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/>
            <a:t>Evaporation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Transpiration</a:t>
          </a:r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</dgm:pt>
    <dgm:pt modelId="{5F5E6FCA-21FE-411E-8438-1D081E8CD850}" type="pres">
      <dgm:prSet presAssocID="{C5FBE74C-F5CC-4968-A656-5610BAD2CF03}" presName="sibTrans" presStyleLbl="sibTrans2D1" presStyleIdx="0" presStyleCnt="4"/>
      <dgm:spPr/>
    </dgm:pt>
    <dgm:pt modelId="{C99C305E-CEBF-4234-83B2-A6B506692871}" type="pres">
      <dgm:prSet presAssocID="{C5FBE74C-F5CC-4968-A656-5610BAD2CF03}" presName="connectorText" presStyleLbl="sibTrans2D1" presStyleIdx="0" presStyleCnt="4"/>
      <dgm:spPr/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</dgm:pt>
    <dgm:pt modelId="{5F7DE760-7D41-4AD4-828B-098D8808194F}" type="pres">
      <dgm:prSet presAssocID="{E4422A26-F54D-4179-967E-FA4418AEB09F}" presName="sibTrans" presStyleLbl="sibTrans2D1" presStyleIdx="1" presStyleCnt="4"/>
      <dgm:spPr/>
    </dgm:pt>
    <dgm:pt modelId="{721F8C73-CB5D-425E-A038-C7025059F42E}" type="pres">
      <dgm:prSet presAssocID="{E4422A26-F54D-4179-967E-FA4418AEB09F}" presName="connectorText" presStyleLbl="sibTrans2D1" presStyleIdx="1" presStyleCnt="4"/>
      <dgm:spPr/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</dgm:pt>
    <dgm:pt modelId="{25E7D0EF-4312-4F1F-A7BD-F4F66BF30ACC}" type="pres">
      <dgm:prSet presAssocID="{DDC24BE0-5882-459D-99F4-D894058EA435}" presName="sibTrans" presStyleLbl="sibTrans2D1" presStyleIdx="2" presStyleCnt="4"/>
      <dgm:spPr/>
    </dgm:pt>
    <dgm:pt modelId="{8B6F4675-E6C7-4D85-8E87-8DC48A147698}" type="pres">
      <dgm:prSet presAssocID="{DDC24BE0-5882-459D-99F4-D894058EA435}" presName="connectorText" presStyleLbl="sibTrans2D1" presStyleIdx="2" presStyleCnt="4"/>
      <dgm:spPr/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</dgm:pt>
    <dgm:pt modelId="{2BFAEB90-1992-4224-AA85-5D1B83115B4E}" type="pres">
      <dgm:prSet presAssocID="{8E8BB270-AE93-4BD6-BB4A-B7EB6B5F437D}" presName="sibTrans" presStyleLbl="sibTrans2D1" presStyleIdx="3" presStyleCnt="4"/>
      <dgm:spPr/>
    </dgm:pt>
    <dgm:pt modelId="{92B7282D-B46B-429C-B45D-1C6DC8C55B0F}" type="pres">
      <dgm:prSet presAssocID="{8E8BB270-AE93-4BD6-BB4A-B7EB6B5F437D}" presName="connectorText" presStyleLbl="sibTrans2D1" presStyleIdx="3" presStyleCnt="4"/>
      <dgm:spPr/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3FC76-0C46-41CF-9C1D-5419E335AB10}">
      <dsp:nvSpPr>
        <dsp:cNvPr id="0" name=""/>
        <dsp:cNvSpPr/>
      </dsp:nvSpPr>
      <dsp:spPr>
        <a:xfrm>
          <a:off x="2293889" y="1238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Clouds</a:t>
          </a:r>
        </a:p>
      </dsp:txBody>
      <dsp:txXfrm>
        <a:off x="2540568" y="247917"/>
        <a:ext cx="1191073" cy="1191073"/>
      </dsp:txXfrm>
    </dsp:sp>
    <dsp:sp modelId="{5F5E6FCA-21FE-411E-8438-1D081E8CD850}">
      <dsp:nvSpPr>
        <dsp:cNvPr id="0" name=""/>
        <dsp:cNvSpPr/>
      </dsp:nvSpPr>
      <dsp:spPr>
        <a:xfrm rot="2700000">
          <a:off x="3797336" y="1443783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16961" y="1510103"/>
        <a:ext cx="312684" cy="341097"/>
      </dsp:txXfrm>
    </dsp:sp>
    <dsp:sp modelId="{46A56936-0EAB-48C0-9F6A-23B5520B102F}">
      <dsp:nvSpPr>
        <dsp:cNvPr id="0" name=""/>
        <dsp:cNvSpPr/>
      </dsp:nvSpPr>
      <dsp:spPr>
        <a:xfrm>
          <a:off x="4080923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Condensation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Precipitation</a:t>
          </a:r>
        </a:p>
      </dsp:txBody>
      <dsp:txXfrm>
        <a:off x="4327602" y="2034950"/>
        <a:ext cx="1191073" cy="1191073"/>
      </dsp:txXfrm>
    </dsp:sp>
    <dsp:sp modelId="{5F7DE760-7D41-4AD4-828B-098D8808194F}">
      <dsp:nvSpPr>
        <dsp:cNvPr id="0" name=""/>
        <dsp:cNvSpPr/>
      </dsp:nvSpPr>
      <dsp:spPr>
        <a:xfrm rot="8100000">
          <a:off x="3815215" y="3230816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929598" y="3297136"/>
        <a:ext cx="312684" cy="341097"/>
      </dsp:txXfrm>
    </dsp:sp>
    <dsp:sp modelId="{DA85D4F3-67E7-4FD9-BB3E-8E15315B1015}">
      <dsp:nvSpPr>
        <dsp:cNvPr id="0" name=""/>
        <dsp:cNvSpPr/>
      </dsp:nvSpPr>
      <dsp:spPr>
        <a:xfrm>
          <a:off x="2293889" y="3575305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Runoff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Percolation</a:t>
          </a:r>
        </a:p>
      </dsp:txBody>
      <dsp:txXfrm>
        <a:off x="2540568" y="3821984"/>
        <a:ext cx="1191073" cy="1191073"/>
      </dsp:txXfrm>
    </dsp:sp>
    <dsp:sp modelId="{25E7D0EF-4312-4F1F-A7BD-F4F66BF30ACC}">
      <dsp:nvSpPr>
        <dsp:cNvPr id="0" name=""/>
        <dsp:cNvSpPr/>
      </dsp:nvSpPr>
      <dsp:spPr>
        <a:xfrm rot="13500000">
          <a:off x="2028182" y="3248695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142565" y="3409773"/>
        <a:ext cx="312684" cy="341097"/>
      </dsp:txXfrm>
    </dsp:sp>
    <dsp:sp modelId="{4BD4D958-C1F8-461A-9E86-FE6805D22504}">
      <dsp:nvSpPr>
        <dsp:cNvPr id="0" name=""/>
        <dsp:cNvSpPr/>
      </dsp:nvSpPr>
      <dsp:spPr>
        <a:xfrm>
          <a:off x="506856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Evaporation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Transpiration</a:t>
          </a:r>
        </a:p>
      </dsp:txBody>
      <dsp:txXfrm>
        <a:off x="753535" y="2034950"/>
        <a:ext cx="1191073" cy="1191073"/>
      </dsp:txXfrm>
    </dsp:sp>
    <dsp:sp modelId="{2BFAEB90-1992-4224-AA85-5D1B83115B4E}">
      <dsp:nvSpPr>
        <dsp:cNvPr id="0" name=""/>
        <dsp:cNvSpPr/>
      </dsp:nvSpPr>
      <dsp:spPr>
        <a:xfrm rot="18900000">
          <a:off x="2010303" y="1461662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029928" y="1622740"/>
        <a:ext cx="312684" cy="341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>
              <a:solidFill>
                <a:srgbClr val="FF0000"/>
              </a:solidFill>
            </a:rPr>
            <a:t>Hot periods can last several days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3" name="TextBox 52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Water-Saving Landscaping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Low-maintenance solutions for intermountain regions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Native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Tolerate temperature range</a:t>
            </a:r>
          </a:p>
          <a:p>
            <a:r>
              <a:rPr lang="en-US" dirty="0"/>
              <a:t>Tolerate drought</a:t>
            </a:r>
          </a:p>
          <a:p>
            <a:r>
              <a:rPr lang="en-US" dirty="0"/>
              <a:t>Prevent erosion</a:t>
            </a:r>
          </a:p>
          <a:p>
            <a:r>
              <a:rPr lang="en-US" dirty="0"/>
              <a:t>Support natural ecosystem</a:t>
            </a:r>
          </a:p>
          <a:p>
            <a:r>
              <a:rPr lang="en-US" dirty="0"/>
              <a:t>Attract pollinators</a:t>
            </a:r>
          </a:p>
          <a:p>
            <a:r>
              <a:rPr lang="en-US" dirty="0"/>
              <a:t>Need little or no maintenance</a:t>
            </a:r>
          </a:p>
          <a:p>
            <a:r>
              <a:rPr lang="en-US" dirty="0"/>
              <a:t>Sustainable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Temperature by Season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15619"/>
              </p:ext>
            </p:extLst>
          </p:nvPr>
        </p:nvGraphicFramePr>
        <p:xfrm>
          <a:off x="1391320" y="2466570"/>
          <a:ext cx="9366325" cy="256263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873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52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6377" marR="126377" marT="63188" marB="63188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Winter</a:t>
                      </a:r>
                      <a:r>
                        <a:rPr lang="en-US" sz="2400" dirty="0">
                          <a:sym typeface="Wingdings"/>
                        </a:rPr>
                        <a:t>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Spring</a:t>
                      </a:r>
                      <a:r>
                        <a:rPr lang="en-US" sz="2400" dirty="0">
                          <a:sym typeface="Webdings"/>
                        </a:rPr>
                        <a:t>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Summer</a:t>
                      </a:r>
                      <a:r>
                        <a:rPr lang="en-US" sz="2400" baseline="0" dirty="0">
                          <a:sym typeface="Wingdings"/>
                        </a:rPr>
                        <a:t>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Fall</a:t>
                      </a:r>
                      <a:r>
                        <a:rPr lang="en-US" sz="2400" dirty="0">
                          <a:sym typeface="Webdings"/>
                        </a:rPr>
                        <a:t>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18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41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73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43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29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57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89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54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40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72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105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65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 dirty="0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86568" y="29956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90800" y="5791200"/>
                <a:ext cx="3462166" cy="48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To convert to Celsius: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−32</m:t>
                        </m:r>
                      </m:num>
                      <m:den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x 5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791200"/>
                <a:ext cx="3462166" cy="485646"/>
              </a:xfrm>
              <a:prstGeom prst="rect">
                <a:avLst/>
              </a:prstGeom>
              <a:blipFill>
                <a:blip r:embed="rId2"/>
                <a:stretch>
                  <a:fillRect l="-1408" r="-52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Temperature by Month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193790"/>
              </p:ext>
            </p:extLst>
          </p:nvPr>
        </p:nvGraphicFramePr>
        <p:xfrm>
          <a:off x="1391320" y="2160504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&lt;More&gt;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65448" y="5852161"/>
            <a:ext cx="3502152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Hot temperatures</a:t>
            </a:r>
          </a:p>
          <a:p>
            <a:r>
              <a:rPr lang="en-US"/>
              <a:t>Cold temperatures</a:t>
            </a:r>
          </a:p>
          <a:p>
            <a:r>
              <a:rPr lang="en-US"/>
              <a:t>Shorter growing season</a:t>
            </a:r>
          </a:p>
          <a:p>
            <a:r>
              <a:rPr lang="en-US"/>
              <a:t>Drying winds</a:t>
            </a:r>
          </a:p>
          <a:p>
            <a:r>
              <a:rPr lang="en-US"/>
              <a:t>Deluge/drought</a:t>
            </a:r>
          </a:p>
          <a:p>
            <a:r>
              <a:rPr lang="en-US"/>
              <a:t>Poor soil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Windbreaks</a:t>
            </a:r>
          </a:p>
          <a:p>
            <a:r>
              <a:rPr lang="en-US" dirty="0"/>
              <a:t>Xeriscaping</a:t>
            </a:r>
          </a:p>
          <a:p>
            <a:r>
              <a:rPr lang="en-US" dirty="0"/>
              <a:t>Soil amendment</a:t>
            </a:r>
          </a:p>
          <a:p>
            <a:r>
              <a:rPr lang="en-US" dirty="0"/>
              <a:t>Native plants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Structures</a:t>
            </a:r>
          </a:p>
          <a:p>
            <a:pPr lvl="1"/>
            <a:r>
              <a:rPr lang="en-US" dirty="0"/>
              <a:t>Fences</a:t>
            </a:r>
          </a:p>
          <a:p>
            <a:pPr lvl="1"/>
            <a:r>
              <a:rPr lang="en-US" dirty="0"/>
              <a:t>Walls</a:t>
            </a:r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Plants</a:t>
            </a:r>
          </a:p>
          <a:p>
            <a:pPr lvl="1"/>
            <a:r>
              <a:rPr lang="en-US" dirty="0"/>
              <a:t>Tree lines</a:t>
            </a:r>
          </a:p>
          <a:p>
            <a:pPr lvl="1"/>
            <a:r>
              <a:rPr lang="en-US" dirty="0"/>
              <a:t>Hedges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Water Cycle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3581401" y="1143001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Water Consumption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2438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Xeriscaping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Planting strategies that conserve water</a:t>
            </a:r>
          </a:p>
          <a:p>
            <a:pPr lvl="0"/>
            <a:r>
              <a:rPr lang="en-US" dirty="0"/>
              <a:t>No additional watering</a:t>
            </a:r>
          </a:p>
          <a:p>
            <a:pPr lvl="0"/>
            <a:r>
              <a:rPr lang="en-US" dirty="0"/>
              <a:t>Drip irrigation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Soil Amendment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Eastern Washington loses more than </a:t>
            </a:r>
            <a:br>
              <a:rPr lang="en-US" dirty="0"/>
            </a:br>
            <a:r>
              <a:rPr lang="en-US" dirty="0"/>
              <a:t>10 tons of soil per acre per year </a:t>
            </a:r>
            <a:br>
              <a:rPr lang="en-US" dirty="0"/>
            </a:br>
            <a:r>
              <a:rPr lang="en-US" dirty="0"/>
              <a:t>to rainfall runoff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1" y="3733801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Source: </a:t>
            </a:r>
            <a:r>
              <a:rPr lang="en-US" sz="1200" i="1" dirty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>
                <a:solidFill>
                  <a:schemeClr val="accent1"/>
                </a:solidFill>
              </a:rPr>
              <a:t>, Mason &amp; Mason, 1990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393B64-2DE2-4EB9-B2A6-699FEF620496}"/>
</file>

<file path=customXml/itemProps2.xml><?xml version="1.0" encoding="utf-8"?>
<ds:datastoreItem xmlns:ds="http://schemas.openxmlformats.org/officeDocument/2006/customXml" ds:itemID="{9BD9665A-FE71-4233-890C-A0F5B8757A85}">
  <ds:schemaRefs>
    <ds:schemaRef ds:uri="http://schemas.microsoft.com/office/2006/metadata/properties"/>
    <ds:schemaRef ds:uri="b4863681-c067-4c62-bc75-95bf3ac03d16"/>
  </ds:schemaRefs>
</ds:datastoreItem>
</file>

<file path=customXml/itemProps3.xml><?xml version="1.0" encoding="utf-8"?>
<ds:datastoreItem xmlns:ds="http://schemas.openxmlformats.org/officeDocument/2006/customXml" ds:itemID="{2345AD8E-ECF6-46ED-8FC2-904273841C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1367</TotalTime>
  <Words>177</Words>
  <PresentationFormat>Widescreen</PresentationFormat>
  <Paragraphs>92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Cambria Math</vt:lpstr>
      <vt:lpstr>Century Gothic</vt:lpstr>
      <vt:lpstr>Webdings</vt:lpstr>
      <vt:lpstr>Wingdings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Soil Amendment</vt:lpstr>
      <vt:lpstr>Native Plants</vt:lpstr>
      <vt:lpstr>Temperature by Season</vt:lpstr>
      <vt:lpstr>Temperature by Month</vt:lpstr>
      <vt:lpstr>&lt;More&gt;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2010-04-07T18:09:45Z</dcterms:created>
  <dcterms:modified xsi:type="dcterms:W3CDTF">2016-10-18T01:55:55Z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